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64"/>
    <p:restoredTop sz="83673"/>
  </p:normalViewPr>
  <p:slideViewPr>
    <p:cSldViewPr snapToGrid="0" snapToObjects="1">
      <p:cViewPr varScale="1">
        <p:scale>
          <a:sx n="106" d="100"/>
          <a:sy n="106" d="100"/>
        </p:scale>
        <p:origin x="1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249A5D-5839-364B-A5D8-8E3248332AAA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F57ABA-BE47-B347-8984-DA81473DB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19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instructions taken from Gitlab when an empty repository is created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F57ABA-BE47-B347-8984-DA81473DB8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394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commit and push while your work is still in progress, it makes a lot of sense if the change you are working on is a larger 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F57ABA-BE47-B347-8984-DA81473DB8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04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deleting a branch, might need to use -D to force the delete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F57ABA-BE47-B347-8984-DA81473DB80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721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F57ABA-BE47-B347-8984-DA81473DB80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88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demo after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F57ABA-BE47-B347-8984-DA81473DB80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79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00E30-AD29-D34B-A1EB-98F15C665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D5C28D-14A9-484F-BD09-533D42CDEC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57CAE-AC96-164B-AE80-FBD3AF6F3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4A9CF-0CD1-0148-91A6-30ECED47E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1D0AB-53BB-2645-9DAF-D6E06F381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09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08020-E590-944D-8D53-5EAF79E8F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33D032-7790-C84F-8B49-7A884B62C4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2E015-C882-284E-9D3C-5F75C3BE3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EB25F-5F6C-0F47-A3F7-9354442B3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0920B-CA11-6E41-9CDA-54A39C017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006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13BDFC-CC46-6F44-92C6-44EFAC0D6E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4E19D0-492F-5E4F-89FD-0F494AF18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EEBB5-FE46-7B4A-8652-EB6D6BE6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1B336-3ACC-A34E-ACBA-E1FBB29A1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8E07F-A971-E446-8EAA-4475F0F3A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739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3AE1-0588-A041-B801-832842DCD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FD19C-D407-114D-95E0-651D2E177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1F54A-3190-114E-BE0B-F0DE16C65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FC0FB-C056-4B41-95EA-03D831D9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86DE8-08F3-D54A-B927-218510A85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58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BFDE8-96DA-4042-8E3F-62075E663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9C517-B0EC-7E40-A757-04EFFB8E3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C2882-6B3C-8F48-B986-34BC3DC5C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1BDC9-89E9-704B-A51E-1B4180B57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190FE-9A7C-0E44-B050-7DD37CA7E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121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A23EB-7C34-824B-801B-2291AC717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416AD-01CE-C34D-A752-2ED94A12A2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345BB7-BD9C-9F40-B98B-543B21A84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ED999C-4F37-9B41-9A7A-E68E670D5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504408-05A0-4D49-878C-5E62E636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E82903-3141-ED41-83F3-B2EFBA574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14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AA425-8D4A-094B-B825-997B45E5C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CEF19-43F8-2A43-8429-98A66DF9A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45094E-EBBE-9640-ACAB-5145F3E7A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2FB6AC-F5C6-0941-BDE3-BE08C9881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31D86-0CA8-8149-A4E3-CC5A8E55DD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686EFD-C54E-8A4E-9D7C-5D533F103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227851-2B58-394D-83B9-F3DBEFA7F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C59F71-1C39-9E44-91A9-45758A3CE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51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10EE1-81B5-5249-BF57-C6E8E772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A69A2-0BAA-414C-ABBB-3BE5EA0E3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B38FBB-865B-FE44-9D62-9E7635E74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F7328F-CE7B-7648-9C2C-D352F768E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10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17F66C-9A37-E84B-BD77-F19C563F5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87B45D-30D4-8541-B4A2-E8EEBC69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030E1-3169-794E-A8D1-52446B40A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514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1A2C2-9B3A-4543-B475-24088554A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A93D2-7976-A044-BFE0-8F7941392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BEE82F-5763-DE4A-844E-DF1DEAF62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07925-EAEB-B244-A0DC-1910A2AA3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32431-F562-5F4F-A4BD-AC420699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D3324-15B6-E445-83C6-805B23D8A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14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64FE6-33ED-F446-8976-D203E091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4113D1-3A37-364C-AC28-A8A3F6560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B67F8E-0FBF-F244-8322-2AD5DBCCEA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AA308D-2CC0-4045-AD9E-49155F9EE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8DA8BB-8B38-5848-886C-CCB2D1CC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2D224-C463-D549-B5CE-01C766F28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31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F6EAD9-FDFF-D24B-8EA4-004DE793E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5002A-F90C-FF4E-AB0B-6D743DB93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ADA70-237E-2340-8848-42D45B28B9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15A12-D936-D144-8A40-CE84AF972A81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34068-E233-0B46-91AD-66D64D07A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F2D06-15AD-9A4F-88A8-06FBFCD319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ACB5C-60DB-B444-A8E1-84FD3ED0F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93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ny Spider-mans looking at you">
            <a:extLst>
              <a:ext uri="{FF2B5EF4-FFF2-40B4-BE49-F238E27FC236}">
                <a16:creationId xmlns:a16="http://schemas.microsoft.com/office/drawing/2014/main" id="{5965F109-265B-D442-AC3C-EF6FC4D07D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4892040"/>
            <a:ext cx="12191999" cy="1965960"/>
          </a:xfrm>
          <a:prstGeom prst="rect">
            <a:avLst/>
          </a:prstGeom>
          <a:solidFill>
            <a:schemeClr val="bg1">
              <a:alpha val="7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284F21-FC4F-3A40-8DBF-8C299D56BC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9264" y="5154168"/>
            <a:ext cx="6973204" cy="1261872"/>
          </a:xfrm>
        </p:spPr>
        <p:txBody>
          <a:bodyPr anchor="ctr">
            <a:normAutofit/>
          </a:bodyPr>
          <a:lstStyle/>
          <a:p>
            <a:pPr algn="l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 Remotes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3035A-23A9-BC43-96BA-FF40EC09F2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8200" y="5154168"/>
            <a:ext cx="2892986" cy="1261872"/>
          </a:xfrm>
        </p:spPr>
        <p:txBody>
          <a:bodyPr anchor="ctr">
            <a:normAutofit/>
          </a:bodyPr>
          <a:lstStyle/>
          <a:p>
            <a:pPr algn="l"/>
            <a:r>
              <a:rPr lang="en-US" sz="2000" dirty="0">
                <a:solidFill>
                  <a:schemeClr val="tx2"/>
                </a:solidFill>
              </a:rPr>
              <a:t>Adam Sweeney</a:t>
            </a:r>
          </a:p>
          <a:p>
            <a:pPr algn="l"/>
            <a:r>
              <a:rPr lang="en-US" sz="2000" dirty="0">
                <a:solidFill>
                  <a:schemeClr val="tx2"/>
                </a:solidFill>
              </a:rPr>
              <a:t>CS 211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38160" y="5325066"/>
            <a:ext cx="0" cy="9144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2565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C04991-F2DF-5E4D-AF62-19E63D8DF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Simpler Path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EDB132-6CB4-3F42-BEED-06533969D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 to your remote and create a new repository</a:t>
            </a:r>
          </a:p>
          <a:p>
            <a:pPr lvl="1"/>
            <a:r>
              <a:rPr lang="en-US" dirty="0"/>
              <a:t>Do initialize it with a README now</a:t>
            </a:r>
          </a:p>
          <a:p>
            <a:r>
              <a:rPr lang="en-US" dirty="0"/>
              <a:t>On your system navigate to where you want the repository to be</a:t>
            </a:r>
          </a:p>
          <a:p>
            <a:pPr lvl="1"/>
            <a:r>
              <a:rPr lang="en-US" dirty="0"/>
              <a:t>Don’t create a folder for the repo</a:t>
            </a: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clone https://gitlab.com/username/repo_name [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folder_name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lvl="1"/>
            <a:r>
              <a:rPr lang="en-US" dirty="0" err="1"/>
              <a:t>folder_name</a:t>
            </a:r>
            <a:r>
              <a:rPr lang="en-US" dirty="0"/>
              <a:t> is optional, </a:t>
            </a:r>
            <a:r>
              <a:rPr lang="en-US"/>
              <a:t>by default git </a:t>
            </a:r>
            <a:r>
              <a:rPr lang="en-US" dirty="0"/>
              <a:t>will name it the same as your repo</a:t>
            </a:r>
          </a:p>
          <a:p>
            <a:r>
              <a:rPr lang="en-US" dirty="0"/>
              <a:t>The remote has been set up for you and called origin</a:t>
            </a:r>
          </a:p>
        </p:txBody>
      </p:sp>
    </p:spTree>
    <p:extLst>
      <p:ext uri="{BB962C8B-B14F-4D97-AF65-F5344CB8AC3E}">
        <p14:creationId xmlns:p14="http://schemas.microsoft.com/office/powerpoint/2010/main" val="3770003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Many Spider-mans looking at you">
            <a:extLst>
              <a:ext uri="{FF2B5EF4-FFF2-40B4-BE49-F238E27FC236}">
                <a16:creationId xmlns:a16="http://schemas.microsoft.com/office/drawing/2014/main" id="{32C13C61-CAEE-1F49-B665-DA0BDE19C9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61" r="9091" b="2825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7D4BF6-529F-1745-BE94-BE99227D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Collaboration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4ADF9-EF4E-7D43-98E6-011AA917D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7871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FD53C-AB13-A643-A14F-4F7FC8C5B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Teamwork Makes the Dream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49B2-890C-6947-947A-6DE63A4C7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Working together on a project requires more than correct tooling</a:t>
            </a:r>
          </a:p>
          <a:p>
            <a:r>
              <a:rPr lang="en-US" dirty="0"/>
              <a:t>Communication is key</a:t>
            </a:r>
          </a:p>
          <a:p>
            <a:r>
              <a:rPr lang="en-US" dirty="0"/>
              <a:t>Software development patterns like AGILE become very important</a:t>
            </a:r>
          </a:p>
          <a:p>
            <a:pPr lvl="1"/>
            <a:r>
              <a:rPr lang="en-US" dirty="0"/>
              <a:t>Intro to Software Engineering covers this</a:t>
            </a:r>
          </a:p>
          <a:p>
            <a:r>
              <a:rPr lang="en-US" dirty="0"/>
              <a:t>We are concerned with the technical challenges with respect to git</a:t>
            </a:r>
          </a:p>
          <a:p>
            <a:pPr lvl="1"/>
            <a:r>
              <a:rPr lang="en-US" dirty="0"/>
              <a:t>Steps considered here are still simplified</a:t>
            </a:r>
          </a:p>
          <a:p>
            <a:pPr lvl="1"/>
            <a:r>
              <a:rPr lang="en-US" dirty="0"/>
              <a:t>Practice makes perfect</a:t>
            </a:r>
          </a:p>
        </p:txBody>
      </p:sp>
    </p:spTree>
    <p:extLst>
      <p:ext uri="{BB962C8B-B14F-4D97-AF65-F5344CB8AC3E}">
        <p14:creationId xmlns:p14="http://schemas.microsoft.com/office/powerpoint/2010/main" val="2463282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27F65-B699-6045-9421-E050A90DB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git Remotes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1E0C9-3321-0F40-9806-3A72FF390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important to stay in sync with the remote</a:t>
            </a: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pull [branch]</a:t>
            </a:r>
          </a:p>
          <a:p>
            <a:pPr lvl="1"/>
            <a:r>
              <a:rPr lang="en-US" dirty="0"/>
              <a:t>Combines two commands, git fetch (download updates) and git merge (transfer files)</a:t>
            </a:r>
          </a:p>
          <a:p>
            <a:pPr lvl="1"/>
            <a:r>
              <a:rPr lang="en-US" dirty="0"/>
              <a:t>Overwrites your working directory</a:t>
            </a: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push [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remote_name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] [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branch_name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lvl="1"/>
            <a:r>
              <a:rPr lang="en-US" dirty="0"/>
              <a:t>Uploads your changes to the remote</a:t>
            </a:r>
          </a:p>
          <a:p>
            <a:pPr lvl="1"/>
            <a:r>
              <a:rPr lang="en-US" dirty="0"/>
              <a:t>If </a:t>
            </a:r>
            <a:r>
              <a:rPr lang="en-US" dirty="0" err="1"/>
              <a:t>remote_name</a:t>
            </a:r>
            <a:r>
              <a:rPr lang="en-US" dirty="0"/>
              <a:t> is not specified, defaults to origin</a:t>
            </a:r>
          </a:p>
          <a:p>
            <a:pPr lvl="1"/>
            <a:r>
              <a:rPr lang="en-US" dirty="0"/>
              <a:t>If </a:t>
            </a:r>
            <a:r>
              <a:rPr lang="en-US" dirty="0" err="1"/>
              <a:t>branch_name</a:t>
            </a:r>
            <a:r>
              <a:rPr lang="en-US" dirty="0"/>
              <a:t> is not specified, may not work</a:t>
            </a:r>
          </a:p>
          <a:p>
            <a:pPr lvl="1"/>
            <a:r>
              <a:rPr lang="en-US" dirty="0"/>
              <a:t>You should always specify </a:t>
            </a:r>
            <a:r>
              <a:rPr lang="en-US" dirty="0" err="1"/>
              <a:t>remote_name</a:t>
            </a:r>
            <a:r>
              <a:rPr lang="en-US" dirty="0"/>
              <a:t> and </a:t>
            </a:r>
            <a:r>
              <a:rPr lang="en-US" dirty="0" err="1"/>
              <a:t>branch_name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912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2D20-BE66-3D45-8174-4C5D3EAA4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D3F68-0FB1-4343-86F2-32143CDF0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Update your local repository</a:t>
            </a:r>
          </a:p>
          <a:p>
            <a:pPr lvl="1"/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pull</a:t>
            </a:r>
          </a:p>
          <a:p>
            <a:r>
              <a:rPr lang="en-US" dirty="0"/>
              <a:t>Create a new branch for your work</a:t>
            </a:r>
          </a:p>
          <a:p>
            <a:pPr lvl="1"/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branch &lt;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branch_name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 &amp;&amp; git checkout &lt;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branch_name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lvl="1"/>
            <a:r>
              <a:rPr lang="en-US" dirty="0"/>
              <a:t>Or 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checkout –b &lt;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branch_name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dirty="0"/>
              <a:t>Do your work</a:t>
            </a:r>
          </a:p>
          <a:p>
            <a:pPr lvl="1"/>
            <a:r>
              <a:rPr lang="en-US" dirty="0"/>
              <a:t>You don’t need to be committing and pushing at this point</a:t>
            </a:r>
          </a:p>
          <a:p>
            <a:r>
              <a:rPr lang="en-US" dirty="0"/>
              <a:t>When the work is done</a:t>
            </a:r>
          </a:p>
          <a:p>
            <a:pPr lvl="1"/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commit -m “MESSAGE HERE”</a:t>
            </a: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pull</a:t>
            </a:r>
            <a:r>
              <a:rPr lang="en-US" dirty="0"/>
              <a:t> (if the fix took more than a day)</a:t>
            </a: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push &lt;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remote_name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 &lt;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branch_name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510016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AF605-DB8C-9F44-9E27-BD9B2893C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Your Push Accepted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0F9E1-B21B-214E-9EF9-95A21CEBC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 to the remote</a:t>
            </a:r>
          </a:p>
          <a:p>
            <a:r>
              <a:rPr lang="en-US" dirty="0"/>
              <a:t>Find your branch</a:t>
            </a:r>
          </a:p>
          <a:p>
            <a:r>
              <a:rPr lang="en-US" dirty="0"/>
              <a:t>Perform a merge request</a:t>
            </a:r>
          </a:p>
          <a:p>
            <a:pPr lvl="1"/>
            <a:r>
              <a:rPr lang="en-US" dirty="0"/>
              <a:t>At this point, code reviewers will look over your code, suggest changes, ask you to resolve conflicts, etc.</a:t>
            </a:r>
          </a:p>
          <a:p>
            <a:r>
              <a:rPr lang="en-US" dirty="0"/>
              <a:t>Code is merged into the repository</a:t>
            </a:r>
          </a:p>
          <a:p>
            <a:r>
              <a:rPr lang="en-US" dirty="0"/>
              <a:t>After your code has been merged, you can delete your local branch</a:t>
            </a:r>
          </a:p>
          <a:p>
            <a:pPr lvl="1"/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checkout &lt;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branch_name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 &amp;&amp; git branch -d &lt;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submitted_branch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88276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wo 1960's Spider-mans pointing at each other">
            <a:extLst>
              <a:ext uri="{FF2B5EF4-FFF2-40B4-BE49-F238E27FC236}">
                <a16:creationId xmlns:a16="http://schemas.microsoft.com/office/drawing/2014/main" id="{5AFACA74-639E-CF43-8784-F018EF510E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818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DE3E7-045A-B44A-BDB4-182461131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Merge Conflicts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995317-F6A2-A147-BAB2-811414E34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452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01144-6A46-8C4C-AE41-A92027531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Always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7621E-B1A8-D746-B802-F424BBD8D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likely that the master branch will be updated while you work on your branch</a:t>
            </a:r>
          </a:p>
          <a:p>
            <a:r>
              <a:rPr lang="en-US" dirty="0"/>
              <a:t>This means that there is a possibility that the same line of code gets altered in two different branches</a:t>
            </a:r>
          </a:p>
          <a:p>
            <a:r>
              <a:rPr lang="en-US" dirty="0"/>
              <a:t>When attempting to merge a branch where a line of code was altered in both branches, we get a merge conflict</a:t>
            </a:r>
          </a:p>
        </p:txBody>
      </p:sp>
    </p:spTree>
    <p:extLst>
      <p:ext uri="{BB962C8B-B14F-4D97-AF65-F5344CB8AC3E}">
        <p14:creationId xmlns:p14="http://schemas.microsoft.com/office/powerpoint/2010/main" val="2352857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90FF9-45F9-9B42-99F7-93BDDCAE9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git Handles Conflict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9EFD6-1E47-044D-978D-0E9C6915D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doesn’t</a:t>
            </a:r>
          </a:p>
          <a:p>
            <a:pPr lvl="1"/>
            <a:r>
              <a:rPr lang="en-US" dirty="0"/>
              <a:t>It identifies the conflict and creates a set up for you to </a:t>
            </a:r>
            <a:r>
              <a:rPr lang="en-US"/>
              <a:t>handle it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4250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CC5FF-70E1-434A-B0A9-164599B3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git Does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10054-82E6-3041-86CE-078718362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it recognizes it can’t do a clean merge, git notifies you and then tells you how to fix it.</a:t>
            </a:r>
          </a:p>
          <a:p>
            <a:pPr lvl="1"/>
            <a:r>
              <a:rPr lang="en-US" dirty="0"/>
              <a:t>git generally does this when there are errors</a:t>
            </a: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CONFLICT (content): Merge conflict in FILENAME</a:t>
            </a:r>
            <a:b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Automatic merge failed; fix conflicts and then commit the result.</a:t>
            </a:r>
            <a:endParaRPr lang="en-US" dirty="0"/>
          </a:p>
          <a:p>
            <a:r>
              <a:rPr lang="en-US" dirty="0"/>
              <a:t>It also changes the file in the area of the conflict</a:t>
            </a:r>
          </a:p>
        </p:txBody>
      </p:sp>
    </p:spTree>
    <p:extLst>
      <p:ext uri="{BB962C8B-B14F-4D97-AF65-F5344CB8AC3E}">
        <p14:creationId xmlns:p14="http://schemas.microsoft.com/office/powerpoint/2010/main" val="3486244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F49AA-FF40-124C-8BCF-BCAC037E2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9365F-B49C-B64C-8CB0-C2892E7F2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is a tool that controls our software versioning</a:t>
            </a:r>
          </a:p>
          <a:p>
            <a:r>
              <a:rPr lang="en-US" dirty="0"/>
              <a:t>When collaborating, the code usually needs to live on a network location</a:t>
            </a:r>
          </a:p>
          <a:p>
            <a:pPr lvl="1"/>
            <a:r>
              <a:rPr lang="en-US" dirty="0"/>
              <a:t>Called remotes</a:t>
            </a:r>
          </a:p>
          <a:p>
            <a:r>
              <a:rPr lang="en-US" dirty="0"/>
              <a:t>Let’s learn about using git with remotes</a:t>
            </a:r>
          </a:p>
        </p:txBody>
      </p:sp>
    </p:spTree>
    <p:extLst>
      <p:ext uri="{BB962C8B-B14F-4D97-AF65-F5344CB8AC3E}">
        <p14:creationId xmlns:p14="http://schemas.microsoft.com/office/powerpoint/2010/main" val="24962047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5DCB-1623-1543-8072-E0437A39B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Resolving Merge Conflicts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86599F-7F8E-7A4B-9DC6-D98AE83CC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2484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&lt;&lt;&lt;&lt;&lt;&lt;&lt; HEAD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cs typeface="Consolas" panose="020B0609020204030204" pitchFamily="49" charset="0"/>
              </a:rPr>
              <a:t>(Receiving branch)</a:t>
            </a:r>
          </a:p>
          <a:p>
            <a:pPr marL="0" indent="0">
              <a:buNone/>
            </a:pP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Hello you.</a:t>
            </a:r>
          </a:p>
          <a:p>
            <a:pPr marL="0" indent="0">
              <a:buNone/>
            </a:pP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=======</a:t>
            </a:r>
          </a:p>
          <a:p>
            <a:pPr marL="0" indent="0">
              <a:buNone/>
            </a:pP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Goodbye.</a:t>
            </a:r>
          </a:p>
          <a:p>
            <a:pPr marL="0" indent="0">
              <a:buNone/>
            </a:pP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&gt;&gt;&gt;&gt;&gt;&gt;&gt; 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bad_merge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cs typeface="Consolas" panose="020B0609020204030204" pitchFamily="49" charset="0"/>
              </a:rPr>
              <a:t>(Merging branch)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1408C2-2D43-7D46-97F5-CF59CBFF2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86600" y="1825625"/>
            <a:ext cx="4267200" cy="4351338"/>
          </a:xfrm>
        </p:spPr>
        <p:txBody>
          <a:bodyPr>
            <a:normAutofit/>
          </a:bodyPr>
          <a:lstStyle/>
          <a:p>
            <a:r>
              <a:rPr lang="en-US" dirty="0"/>
              <a:t>The highlighted text is how git changes a file</a:t>
            </a:r>
          </a:p>
          <a:p>
            <a:r>
              <a:rPr lang="en-US" dirty="0"/>
              <a:t>The markers make identifying the conflicting area(s) easier to find</a:t>
            </a:r>
          </a:p>
          <a:p>
            <a:r>
              <a:rPr lang="en-US" dirty="0"/>
              <a:t>To resolve, delete all but the line you wish to keep</a:t>
            </a:r>
          </a:p>
          <a:p>
            <a:r>
              <a:rPr lang="en-US" dirty="0"/>
              <a:t>Save, add, and commit</a:t>
            </a:r>
          </a:p>
        </p:txBody>
      </p:sp>
    </p:spTree>
    <p:extLst>
      <p:ext uri="{BB962C8B-B14F-4D97-AF65-F5344CB8AC3E}">
        <p14:creationId xmlns:p14="http://schemas.microsoft.com/office/powerpoint/2010/main" val="2461605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61272-79B3-F14E-8CC0-A9B7B34D7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33C18-F7F3-E74A-A7E5-94490B351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a remote to an existing project</a:t>
            </a:r>
          </a:p>
          <a:p>
            <a:r>
              <a:rPr lang="en-US" dirty="0"/>
              <a:t>Starting a project with a remote</a:t>
            </a:r>
          </a:p>
          <a:p>
            <a:r>
              <a:rPr lang="en-US" dirty="0"/>
              <a:t>Collaborating</a:t>
            </a:r>
          </a:p>
          <a:p>
            <a:r>
              <a:rPr lang="en-US" dirty="0"/>
              <a:t>Resolving merge conflicts</a:t>
            </a:r>
          </a:p>
        </p:txBody>
      </p:sp>
    </p:spTree>
    <p:extLst>
      <p:ext uri="{BB962C8B-B14F-4D97-AF65-F5344CB8AC3E}">
        <p14:creationId xmlns:p14="http://schemas.microsoft.com/office/powerpoint/2010/main" val="303498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61272-79B3-F14E-8CC0-A9B7B34D7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33C18-F7F3-E74A-A7E5-94490B351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a remote to an existing project</a:t>
            </a:r>
          </a:p>
          <a:p>
            <a:r>
              <a:rPr lang="en-US" dirty="0"/>
              <a:t>Starting a project with a remote</a:t>
            </a:r>
          </a:p>
          <a:p>
            <a:r>
              <a:rPr lang="en-US" dirty="0"/>
              <a:t>Collaborating</a:t>
            </a:r>
          </a:p>
        </p:txBody>
      </p:sp>
    </p:spTree>
    <p:extLst>
      <p:ext uri="{BB962C8B-B14F-4D97-AF65-F5344CB8AC3E}">
        <p14:creationId xmlns:p14="http://schemas.microsoft.com/office/powerpoint/2010/main" val="1232078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ny Spider-mans">
            <a:extLst>
              <a:ext uri="{FF2B5EF4-FFF2-40B4-BE49-F238E27FC236}">
                <a16:creationId xmlns:a16="http://schemas.microsoft.com/office/drawing/2014/main" id="{32C13C61-CAEE-1F49-B665-DA0BDE19C9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61" r="9091" b="2825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7D4BF6-529F-1745-BE94-BE99227D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Adding a Remote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4ADF9-EF4E-7D43-98E6-011AA917D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1974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6C3694-1605-364A-A2A3-87199B11C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Remote?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A3B57B-EB87-AA47-9717-3997ABF11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common repository that allows team members to share their changes with each other</a:t>
            </a:r>
          </a:p>
          <a:p>
            <a:r>
              <a:rPr lang="en-US" dirty="0"/>
              <a:t>Common remotes that we think of include GitHub, Gitlab, </a:t>
            </a:r>
            <a:r>
              <a:rPr lang="en-US" dirty="0" err="1"/>
              <a:t>BitBucket</a:t>
            </a:r>
            <a:endParaRPr lang="en-US" dirty="0"/>
          </a:p>
          <a:p>
            <a:r>
              <a:rPr lang="en-US" dirty="0"/>
              <a:t>Remotes can also be hosted internally</a:t>
            </a:r>
          </a:p>
          <a:p>
            <a:pPr lvl="1"/>
            <a:r>
              <a:rPr lang="en-US" dirty="0"/>
              <a:t>GitHub, Gitlab, </a:t>
            </a:r>
            <a:r>
              <a:rPr lang="en-US" dirty="0" err="1"/>
              <a:t>BitBucket</a:t>
            </a:r>
            <a:r>
              <a:rPr lang="en-US" dirty="0"/>
              <a:t>, </a:t>
            </a:r>
            <a:r>
              <a:rPr lang="en-US" dirty="0" err="1"/>
              <a:t>Gitea</a:t>
            </a:r>
            <a:r>
              <a:rPr lang="en-US" dirty="0"/>
              <a:t>, </a:t>
            </a:r>
            <a:r>
              <a:rPr lang="en-US" dirty="0" err="1"/>
              <a:t>Gogs</a:t>
            </a:r>
            <a:r>
              <a:rPr lang="en-US" dirty="0"/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3135207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4C609-1B09-0B41-AA33-95EC8A8B7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Our Project to a Remote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A9ABA-61B3-CC4F-87C9-564D9EDBE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 to your remote and create an empty repository</a:t>
            </a:r>
          </a:p>
          <a:p>
            <a:pPr lvl="1"/>
            <a:r>
              <a:rPr lang="en-US" dirty="0"/>
              <a:t>Fairly simple, just follow steps</a:t>
            </a:r>
          </a:p>
          <a:p>
            <a:r>
              <a:rPr lang="en-US" dirty="0"/>
              <a:t>Remember the address</a:t>
            </a:r>
          </a:p>
          <a:p>
            <a:pPr lvl="1"/>
            <a:r>
              <a:rPr lang="en-US" dirty="0"/>
              <a:t>https://gitlab.com/username/repo_name</a:t>
            </a:r>
          </a:p>
          <a:p>
            <a:r>
              <a:rPr lang="en-US" dirty="0"/>
              <a:t>Two scenarios to consider</a:t>
            </a:r>
          </a:p>
          <a:p>
            <a:pPr lvl="1"/>
            <a:r>
              <a:rPr lang="en-US" dirty="0"/>
              <a:t>An existing folder with code</a:t>
            </a:r>
          </a:p>
          <a:p>
            <a:pPr lvl="1"/>
            <a:r>
              <a:rPr lang="en-US" dirty="0"/>
              <a:t>An existing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1116191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8AD0F-2369-9042-AB29-5443E73C7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Existing Folder with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9B51D-EF21-774B-A3DD-DF1358D1C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cd 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existing_folder</a:t>
            </a:r>
            <a:endParaRPr lang="en-US" dirty="0">
              <a:highlight>
                <a:srgbClr val="C0C0C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endParaRPr lang="en-US" dirty="0">
              <a:highlight>
                <a:srgbClr val="C0C0C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remote add origin https://</a:t>
            </a:r>
            <a:r>
              <a:rPr lang="en-US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gitlab.com</a:t>
            </a:r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/username/repo_name.git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“origin” can be replaced with a different name, but it is standard practice that the main remote is called origin</a:t>
            </a: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add .</a:t>
            </a: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commit -m "Initial commit”</a:t>
            </a:r>
          </a:p>
          <a:p>
            <a:r>
              <a:rPr lang="en-US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push -u origin master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”-u” option or “--set-upstream”, tells git that this is going to be our main remote</a:t>
            </a:r>
          </a:p>
        </p:txBody>
      </p:sp>
    </p:spTree>
    <p:extLst>
      <p:ext uri="{BB962C8B-B14F-4D97-AF65-F5344CB8AC3E}">
        <p14:creationId xmlns:p14="http://schemas.microsoft.com/office/powerpoint/2010/main" val="1325555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B9AA9-7F6B-724B-8AF8-9E5D35A90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Existing Local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523EE-E6A3-A241-B16D-1FE874800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cd </a:t>
            </a:r>
            <a:r>
              <a:rPr lang="en-US" sz="26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existing_repo</a:t>
            </a:r>
            <a:endParaRPr lang="en-US" sz="2600" dirty="0">
              <a:highlight>
                <a:srgbClr val="C0C0C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6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remote rename origin old-origin</a:t>
            </a:r>
          </a:p>
          <a:p>
            <a:pPr lvl="1"/>
            <a:r>
              <a:rPr lang="en-US" dirty="0"/>
              <a:t>Only needed if switching remotes</a:t>
            </a:r>
          </a:p>
          <a:p>
            <a:r>
              <a:rPr lang="en-US" sz="26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remote add origin https://</a:t>
            </a:r>
            <a:r>
              <a:rPr lang="en-US" sz="26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gitlab.com</a:t>
            </a:r>
            <a:r>
              <a:rPr lang="en-US" sz="26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/username/repo_name.git</a:t>
            </a:r>
          </a:p>
          <a:p>
            <a:r>
              <a:rPr lang="en-US" sz="26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push -u origin --all</a:t>
            </a:r>
          </a:p>
          <a:p>
            <a:r>
              <a:rPr lang="en-US" sz="26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git push -u origin --tags</a:t>
            </a:r>
          </a:p>
          <a:p>
            <a:pPr lvl="1"/>
            <a:r>
              <a:rPr lang="en-US" dirty="0"/>
              <a:t>Only needed if you’ve been using tags</a:t>
            </a:r>
          </a:p>
        </p:txBody>
      </p:sp>
    </p:spTree>
    <p:extLst>
      <p:ext uri="{BB962C8B-B14F-4D97-AF65-F5344CB8AC3E}">
        <p14:creationId xmlns:p14="http://schemas.microsoft.com/office/powerpoint/2010/main" val="9211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Many Spider-mans looking at you">
            <a:extLst>
              <a:ext uri="{FF2B5EF4-FFF2-40B4-BE49-F238E27FC236}">
                <a16:creationId xmlns:a16="http://schemas.microsoft.com/office/drawing/2014/main" id="{32C13C61-CAEE-1F49-B665-DA0BDE19C9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61" r="9091" b="2825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7D4BF6-529F-1745-BE94-BE99227D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Starting a Project with a Remote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4ADF9-EF4E-7D43-98E6-011AA917D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9403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6376</TotalTime>
  <Words>990</Words>
  <Application>Microsoft Macintosh PowerPoint</Application>
  <PresentationFormat>Widescreen</PresentationFormat>
  <Paragraphs>128</Paragraphs>
  <Slides>21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Office Theme</vt:lpstr>
      <vt:lpstr>git Remotes</vt:lpstr>
      <vt:lpstr>Introduction</vt:lpstr>
      <vt:lpstr>Agenda</vt:lpstr>
      <vt:lpstr>Adding a Remote</vt:lpstr>
      <vt:lpstr>What is a Remote?</vt:lpstr>
      <vt:lpstr>Connecting Our Project to a Remote</vt:lpstr>
      <vt:lpstr>An Existing Folder with Code</vt:lpstr>
      <vt:lpstr>An Existing Local Repository</vt:lpstr>
      <vt:lpstr>Starting a Project with a Remote</vt:lpstr>
      <vt:lpstr>The Simpler Path</vt:lpstr>
      <vt:lpstr>Collaboration</vt:lpstr>
      <vt:lpstr>Teamwork Makes the Dream Work</vt:lpstr>
      <vt:lpstr>Working with git Remotes</vt:lpstr>
      <vt:lpstr>Workflow</vt:lpstr>
      <vt:lpstr>Getting Your Push Accepted</vt:lpstr>
      <vt:lpstr>Merge Conflicts</vt:lpstr>
      <vt:lpstr>Code Always Changes</vt:lpstr>
      <vt:lpstr>How git Handles Conflict</vt:lpstr>
      <vt:lpstr>What git Does</vt:lpstr>
      <vt:lpstr>Resolving Merge Conflicts</vt:lpstr>
      <vt:lpstr>Review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Remotes</dc:title>
  <dc:creator>Sweeney, Adam</dc:creator>
  <cp:lastModifiedBy>Sweeney, Adam</cp:lastModifiedBy>
  <cp:revision>10</cp:revision>
  <dcterms:created xsi:type="dcterms:W3CDTF">2020-03-26T21:53:57Z</dcterms:created>
  <dcterms:modified xsi:type="dcterms:W3CDTF">2020-09-03T04:15:54Z</dcterms:modified>
</cp:coreProperties>
</file>